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300" r:id="rId22"/>
    <p:sldId id="299" r:id="rId23"/>
    <p:sldId id="301" r:id="rId24"/>
    <p:sldId id="293" r:id="rId25"/>
    <p:sldId id="305" r:id="rId26"/>
    <p:sldId id="337" r:id="rId27"/>
    <p:sldId id="278" r:id="rId28"/>
    <p:sldId id="270" r:id="rId29"/>
    <p:sldId id="341" r:id="rId30"/>
    <p:sldId id="311" r:id="rId31"/>
    <p:sldId id="342" r:id="rId32"/>
    <p:sldId id="331" r:id="rId33"/>
    <p:sldId id="283" r:id="rId34"/>
    <p:sldId id="273" r:id="rId35"/>
    <p:sldId id="268" r:id="rId36"/>
    <p:sldId id="322" r:id="rId37"/>
    <p:sldId id="332" r:id="rId38"/>
    <p:sldId id="272" r:id="rId39"/>
    <p:sldId id="289" r:id="rId40"/>
    <p:sldId id="329" r:id="rId41"/>
  </p:sldIdLst>
  <p:sldSz cx="18288000" cy="10287000"/>
  <p:notesSz cx="9296400" cy="7010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5B"/>
    <a:srgbClr val="A80F78"/>
    <a:srgbClr val="3399FF"/>
    <a:srgbClr val="D0B0BD"/>
    <a:srgbClr val="0033CC"/>
    <a:srgbClr val="F905B3"/>
    <a:srgbClr val="1753F1"/>
    <a:srgbClr val="558ED5"/>
    <a:srgbClr val="4F81BD"/>
    <a:srgbClr val="0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75D63-123B-4CE1-BFB1-FCC48E17E646}" v="1" dt="2023-09-18T21:01:34.176"/>
    <p1510:client id="{97DA2073-A820-41D7-904F-9F4C48D53379}" v="1" dt="2023-09-18T16:27:43.9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2" tIns="26081" rIns="52162" bIns="26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62" tIns="26081" rIns="52162" bIns="26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DA9B9"/>
            </a:gs>
            <a:gs pos="50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nam04.safelinks.protection.outlook.com/?url=https%3A%2F%2Fwww.showme.com%2Fsh%3Fh%3DtxzsvuC&amp;data=05%7C01%7Cladams%40hcde-texas.org%7C1cbc7b07e31e403e784808dbb9f68dc4%7C4b1e08a6362644b1bee4c614c2ebaebe%7C0%7C0%7C638308240831035367%7CUnknown%7CTWFpbGZsb3d8eyJWIjoiMC4wLjAwMDAiLCJQIjoiV2luMzIiLCJBTiI6Ik1haWwiLCJXVCI6Mn0%3D%7C3000%7C%7C%7C&amp;sdata=DclKLUxp7pq7dKDVZvgvoF6Jvf3nb1gF93riX4s%2B3zY%3D&amp;reserved=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customXml" Target="../ink/ink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8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customXml" Target="../ink/ink3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9.png"/><Relationship Id="rId14" Type="http://schemas.openxmlformats.org/officeDocument/2006/relationships/customXml" Target="../ink/ink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414518"/>
            <a:ext cx="18279110" cy="9875021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7F0B5B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>
                <a:solidFill>
                  <a:srgbClr val="13110E"/>
                </a:solidFill>
                <a:latin typeface="Roboto"/>
                <a:cs typeface="Roboto"/>
              </a:rPr>
              <a:t>As of August 31, 2023</a:t>
            </a:r>
            <a:endParaRPr lang="en-US" sz="320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541420" y="692943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538EF-FB35-2E34-BF5C-FF0BF4D6531E}"/>
              </a:ext>
            </a:extLst>
          </p:cNvPr>
          <p:cNvSpPr txBox="1"/>
          <p:nvPr/>
        </p:nvSpPr>
        <p:spPr>
          <a:xfrm>
            <a:off x="746816" y="7601445"/>
            <a:ext cx="927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https://www.showme.com/sh?h=txzsvuC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August 31, 2023</a:t>
            </a:r>
            <a:b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Total Fee for Service Revenues (G/F)  $21,994,709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                         $115,019,427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7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20243" y="5503817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324004" y="6575607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$21,994,709 - 19,426,261</a:t>
            </a:r>
          </a:p>
          <a:p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$ 19,426,261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287780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0% FY22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2321471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955575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 FY22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974186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13% FY23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97163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2022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-2023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684C-A2EE-8CE3-F0FD-86C171A0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561" y="301473"/>
            <a:ext cx="10653474" cy="8461696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641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>
                <a:solidFill>
                  <a:srgbClr val="002060"/>
                </a:solidFill>
                <a:latin typeface="Roboto"/>
                <a:cs typeface="Roboto"/>
              </a:rPr>
              <a:t>Budget to Actual for period ending August 31, 2023</a:t>
            </a:r>
            <a:endParaRPr sz="28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8870250"/>
            <a:ext cx="1828788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2941792" y="9646482"/>
            <a:ext cx="595236" cy="685800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137E3-EB37-FDD6-0E7F-092ED71C6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985" y="2789467"/>
            <a:ext cx="13196469" cy="6853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>
                <a:solidFill>
                  <a:srgbClr val="002060"/>
                </a:solidFill>
                <a:latin typeface="Roboto"/>
                <a:cs typeface="Roboto"/>
              </a:rPr>
              <a:t>Budget to Actual for period ending August 31, 2023</a:t>
            </a:r>
            <a:endParaRPr sz="28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09077-F65C-89CC-D8D3-5DA7ABEBE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049" y="3084762"/>
            <a:ext cx="13937610" cy="6434007"/>
          </a:xfrm>
          <a:prstGeom prst="rect">
            <a:avLst/>
          </a:prstGeom>
          <a:ln w="88900">
            <a:solidFill>
              <a:srgbClr val="002060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CE1DE5E-1DC9-D470-C5B3-04F4A9C79DE6}"/>
              </a:ext>
            </a:extLst>
          </p:cNvPr>
          <p:cNvSpPr/>
          <p:nvPr/>
        </p:nvSpPr>
        <p:spPr>
          <a:xfrm rot="16200000">
            <a:off x="13078390" y="9597418"/>
            <a:ext cx="734888" cy="723223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206440"/>
            <a:ext cx="18288000" cy="945617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August 31, 2023</a:t>
            </a:r>
            <a:endParaRPr lang="en-US" sz="4000" kern="1200"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0A5BB-75EF-184C-271A-3B4263BB68CE}"/>
              </a:ext>
            </a:extLst>
          </p:cNvPr>
          <p:cNvSpPr txBox="1"/>
          <p:nvPr/>
        </p:nvSpPr>
        <p:spPr>
          <a:xfrm>
            <a:off x="16260419" y="5143500"/>
            <a:ext cx="1914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fund are already Committed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B61F4-3D80-4EC4-00FD-440FCF36CED9}"/>
              </a:ext>
            </a:extLst>
          </p:cNvPr>
          <p:cNvSpPr txBox="1"/>
          <p:nvPr/>
        </p:nvSpPr>
        <p:spPr>
          <a:xfrm>
            <a:off x="16225637" y="7424843"/>
            <a:ext cx="1914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Head Start Grant Cycle ends by September 30</a:t>
            </a:r>
            <a:r>
              <a:rPr lang="en-US" b="1" baseline="30000" dirty="0"/>
              <a:t>th</a:t>
            </a:r>
            <a:r>
              <a:rPr lang="en-US" b="1" dirty="0"/>
              <a:t>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156D7-E15B-9ED8-E995-B2746BCE3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72" y="2768163"/>
            <a:ext cx="14442347" cy="6634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FY 2022-23 Donations Report</a:t>
            </a:r>
            <a:br>
              <a:rPr lang="en-US" sz="40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August 31,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r="315"/>
          <a:stretch/>
        </p:blipFill>
        <p:spPr>
          <a:xfrm>
            <a:off x="4528414" y="2550899"/>
            <a:ext cx="9200649" cy="62922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/>
              <a:t>`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399" y="356965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FY 2022-23 Donations Report</a:t>
            </a:r>
            <a:br>
              <a:rPr lang="en-US" sz="2800" kern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All Funds as of August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3" y="2640036"/>
            <a:ext cx="17203293" cy="4015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August 31, 2023</a:t>
            </a:r>
            <a:endParaRPr lang="en-US" sz="3600" kern="0">
              <a:ln w="0"/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003088" y="448275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$574.5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2382500" y="8887364"/>
            <a:ext cx="4429397" cy="1292662"/>
          </a:xfrm>
          <a:prstGeom prst="rect">
            <a:avLst/>
          </a:prstGeom>
          <a:solidFill>
            <a:srgbClr val="7F0B5B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Tax Calculator at:</a:t>
            </a:r>
            <a:endParaRPr lang="en-US" sz="22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hcde-texas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.org/transparency/tax-rate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179" y="2341214"/>
            <a:ext cx="15288525" cy="65290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344688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a) 2022 Proposed Tax Rate = $0.004900/$100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$740,000/$27,823,745 =  2.66%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August 31, 2023</a:t>
            </a:r>
            <a:endParaRPr lang="en-US" sz="3200" ker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(12th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182140" y="5342043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158273" y="1748199"/>
            <a:ext cx="685800" cy="6905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552" y="2414333"/>
            <a:ext cx="11676896" cy="6455917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>
              <a:ln w="0"/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August 31, 2023 </a:t>
            </a:r>
          </a:p>
          <a:p>
            <a:pPr algn="ctr"/>
            <a:r>
              <a:rPr lang="en-US" sz="3200" kern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(12th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r="399"/>
          <a:stretch/>
        </p:blipFill>
        <p:spPr>
          <a:xfrm>
            <a:off x="2489178" y="2304956"/>
            <a:ext cx="13309644" cy="747739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39457"/>
            <a:ext cx="18278475" cy="8947543"/>
            <a:chOff x="0" y="1342859"/>
            <a:chExt cx="18278475" cy="8947543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8809990" y="6350669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7F0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0755735" y="2934103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>
                <a:solidFill>
                  <a:srgbClr val="13110E"/>
                </a:solidFill>
                <a:latin typeface="Roboto"/>
                <a:cs typeface="Roboto"/>
              </a:rPr>
              <a:t>August 31,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84" y="7132584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August 31, 2023</a:t>
            </a:r>
            <a:endParaRPr lang="en-US" sz="3200" ker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(12th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5162311" y="3816014"/>
            <a:ext cx="1449289" cy="63814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8505" y="2261124"/>
            <a:ext cx="11710987" cy="65082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August 31, 2023</a:t>
            </a:r>
            <a:br>
              <a:rPr lang="en-US" sz="3200" kern="0"/>
            </a:br>
            <a:endParaRPr lang="en-US" sz="3200" kern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97" y="2290269"/>
            <a:ext cx="17628806" cy="33425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>
                <a:ln w="0"/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August 31,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EAAD2-397F-C087-3852-B70C60031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86" y="2340391"/>
            <a:ext cx="16247941" cy="586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009241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September 20</a:t>
            </a:r>
            <a:r>
              <a:rPr lang="en-US" sz="3900" b="1" kern="0" baseline="3000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23</a:t>
            </a:fld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6280FC-0BE2-B7FB-FACE-628AA2DFCDFC}"/>
              </a:ext>
            </a:extLst>
          </p:cNvPr>
          <p:cNvSpPr/>
          <p:nvPr/>
        </p:nvSpPr>
        <p:spPr>
          <a:xfrm>
            <a:off x="3532510" y="4383963"/>
            <a:ext cx="9280767" cy="725517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Special Revenue Fund Total:	 $ 1,650,000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5CBC7-574F-E64F-A0A7-91A4CFD5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91" y="5188248"/>
            <a:ext cx="16875235" cy="4443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Education Foundation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>
                <a:solidFill>
                  <a:srgbClr val="002060"/>
                </a:solidFill>
                <a:latin typeface="Roboto"/>
                <a:cs typeface="Roboto"/>
              </a:rPr>
              <a:t>August 31, 2023</a:t>
            </a:r>
            <a:endParaRPr sz="40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1" y="454342"/>
            <a:ext cx="8043575" cy="28893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87607" y="7281454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$766,765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904" y="1932914"/>
            <a:ext cx="9527675" cy="770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Statement of Activities Classified</a:t>
            </a:r>
            <a:endParaRPr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81108" y="-194702"/>
            <a:ext cx="4906892" cy="10481702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04A35D-E243-2475-61D0-D517BFCD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17" y="3463106"/>
            <a:ext cx="12954998" cy="476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31936-5D82-B1FD-093C-B105A2BC199D}"/>
              </a:ext>
            </a:extLst>
          </p:cNvPr>
          <p:cNvSpPr/>
          <p:nvPr/>
        </p:nvSpPr>
        <p:spPr>
          <a:xfrm>
            <a:off x="13878897" y="521135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$201,500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Houston Endowment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49617-9881-7B30-B601-A8A20D198A80}"/>
              </a:ext>
            </a:extLst>
          </p:cNvPr>
          <p:cNvSpPr/>
          <p:nvPr/>
        </p:nvSpPr>
        <p:spPr>
          <a:xfrm>
            <a:off x="13878897" y="1768819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$27,140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The Heart of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A1554-4CF0-7A2A-D2C9-D4229BD79575}"/>
              </a:ext>
            </a:extLst>
          </p:cNvPr>
          <p:cNvSpPr txBox="1"/>
          <p:nvPr/>
        </p:nvSpPr>
        <p:spPr>
          <a:xfrm>
            <a:off x="13562392" y="34112"/>
            <a:ext cx="20548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REVENUES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A39A-7F4A-A028-CFCC-ACEF93BA60C3}"/>
              </a:ext>
            </a:extLst>
          </p:cNvPr>
          <p:cNvSpPr txBox="1"/>
          <p:nvPr/>
        </p:nvSpPr>
        <p:spPr>
          <a:xfrm>
            <a:off x="13639800" y="5602911"/>
            <a:ext cx="32939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EXPENDITURES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195386-E424-53B2-1333-9DE4A4CCFDB7}"/>
              </a:ext>
            </a:extLst>
          </p:cNvPr>
          <p:cNvSpPr/>
          <p:nvPr/>
        </p:nvSpPr>
        <p:spPr>
          <a:xfrm>
            <a:off x="13954899" y="6219623"/>
            <a:ext cx="2736695" cy="1195947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$2,500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Sponsorship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B18A4-9CB3-1A35-360D-6C66A6CF7CEB}"/>
              </a:ext>
            </a:extLst>
          </p:cNvPr>
          <p:cNvSpPr/>
          <p:nvPr/>
        </p:nvSpPr>
        <p:spPr>
          <a:xfrm>
            <a:off x="13989121" y="7512445"/>
            <a:ext cx="2736695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$873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Tools For Teachers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99D84E-90CF-1E14-3AC1-13DB0E388C66}"/>
              </a:ext>
            </a:extLst>
          </p:cNvPr>
          <p:cNvSpPr/>
          <p:nvPr/>
        </p:nvSpPr>
        <p:spPr>
          <a:xfrm>
            <a:off x="13896093" y="3041842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$142,500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Tools For Teachers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541E2-235E-337C-5E2A-FAA8F85BA544}"/>
              </a:ext>
            </a:extLst>
          </p:cNvPr>
          <p:cNvSpPr/>
          <p:nvPr/>
        </p:nvSpPr>
        <p:spPr>
          <a:xfrm>
            <a:off x="13896093" y="4375025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$7,500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MOU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71177-1A89-80F8-5578-F5007F73F480}"/>
              </a:ext>
            </a:extLst>
          </p:cNvPr>
          <p:cNvSpPr/>
          <p:nvPr/>
        </p:nvSpPr>
        <p:spPr>
          <a:xfrm>
            <a:off x="13997167" y="8826829"/>
            <a:ext cx="2736695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$123,750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Houston Endowment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8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852" y="1205669"/>
            <a:ext cx="13871642" cy="611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3" y="1018191"/>
            <a:ext cx="11927276" cy="627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795" y="1674368"/>
            <a:ext cx="11974251" cy="656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00206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00206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rgbClr val="A15084"/>
            </a:gs>
            <a:gs pos="73000">
              <a:srgbClr val="BF8CA8"/>
            </a:gs>
            <a:gs pos="58000">
              <a:srgbClr val="D9C2C8"/>
            </a:gs>
            <a:gs pos="42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PFC &amp; Lease Revenue Projects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>
                <a:solidFill>
                  <a:srgbClr val="002060"/>
                </a:solidFill>
                <a:latin typeface="Roboto"/>
                <a:cs typeface="Roboto"/>
              </a:rPr>
              <a:t>August 31, 2023</a:t>
            </a:r>
            <a:endParaRPr lang="en-US" sz="40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31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B8724-9820-677F-02AA-4FDCBFF0025D}"/>
              </a:ext>
            </a:extLst>
          </p:cNvPr>
          <p:cNvSpPr/>
          <p:nvPr/>
        </p:nvSpPr>
        <p:spPr>
          <a:xfrm>
            <a:off x="-175846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cs typeface="Adobe Devanagari" panose="02040503050201020203" pitchFamily="18" charset="0"/>
              </a:rPr>
              <a:t>As of August 31, 2023</a:t>
            </a:r>
            <a:endParaRPr lang="en-US" sz="4000" b="1">
              <a:solidFill>
                <a:srgbClr val="002060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00206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873" y="2751237"/>
            <a:ext cx="8689234" cy="7234705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636" y="1692831"/>
            <a:ext cx="17176328" cy="7388499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34</a:t>
            </a:fld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B5BC3-AAC1-1400-5468-85512F204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35" y="2701058"/>
            <a:ext cx="15832715" cy="4245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639F142-551E-DC74-FE40-331F7E9B5C53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36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B272BE1-C0E0-1EEF-F2A1-322BE42C391A}"/>
              </a:ext>
            </a:extLst>
          </p:cNvPr>
          <p:cNvSpPr/>
          <p:nvPr/>
        </p:nvSpPr>
        <p:spPr>
          <a:xfrm>
            <a:off x="8468407" y="232726"/>
            <a:ext cx="9357360" cy="945573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060"/>
          </a:solidFill>
          <a:effectLst>
            <a:glow rad="127000">
              <a:srgbClr val="002060"/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>
                <a:solidFill>
                  <a:srgbClr val="00206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>
                <a:solidFill>
                  <a:srgbClr val="00206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>
                <a:solidFill>
                  <a:srgbClr val="00206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>
                <a:solidFill>
                  <a:srgbClr val="00206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>
                <a:solidFill>
                  <a:srgbClr val="002060"/>
                </a:solidFill>
                <a:latin typeface="Roboto"/>
              </a:rPr>
              <a:t>August 31,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Total Assets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$ 28,982,582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Liabilities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		$ 3,247,644</a:t>
            </a:r>
          </a:p>
          <a:p>
            <a:endParaRPr lang="en-US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Fund Equity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$ 28,982,582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2A1E-2C82-0D61-A32B-B3FE0E64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400" y="385837"/>
            <a:ext cx="9143372" cy="9166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>
                <a:solidFill>
                  <a:srgbClr val="002060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>
                <a:solidFill>
                  <a:srgbClr val="002060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>
                <a:solidFill>
                  <a:srgbClr val="002060"/>
                </a:solidFill>
              </a:rPr>
              <a:t>As of August 31, 2023</a:t>
            </a:r>
            <a:endParaRPr sz="32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rgbClr val="3399FF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General Fund balance at 08/31/2023 is $22,582,174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965C2-4D8F-2FBD-857B-E30B88FE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908" y="3832275"/>
            <a:ext cx="14736856" cy="497718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9" y="8104674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503865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9" y="4901591"/>
            <a:ext cx="14325600" cy="11983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4325600" cy="123046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>
                <a:solidFill>
                  <a:srgbClr val="002060"/>
                </a:solidFill>
              </a:rPr>
              <a:t>INTERIM FINANCIAL REPORT (unaudited)</a:t>
            </a:r>
            <a:br>
              <a:rPr lang="en-US" sz="5400" spc="-50">
                <a:solidFill>
                  <a:srgbClr val="002060"/>
                </a:solidFill>
              </a:rPr>
            </a:br>
            <a:r>
              <a:rPr lang="en-US" sz="5400" spc="-50">
                <a:solidFill>
                  <a:srgbClr val="002060"/>
                </a:solidFill>
              </a:rPr>
              <a:t>As of August 31, 2023</a:t>
            </a:r>
            <a:br>
              <a:rPr lang="en-US" sz="5400" spc="-5">
                <a:solidFill>
                  <a:srgbClr val="002060"/>
                </a:solidFill>
              </a:rPr>
            </a:br>
            <a:br>
              <a:rPr lang="en-US" sz="900" spc="-5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4500" b="1" spc="-5">
                <a:solidFill>
                  <a:srgbClr val="002060"/>
                </a:solidFill>
                <a:latin typeface="Roboto"/>
              </a:rPr>
              <a:t>Financial Ratios</a:t>
            </a:r>
            <a:endParaRPr lang="en-US" sz="450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48418" y="8310677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637123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2" y="5113247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516" y="52091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70517" y="681177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70516" y="84125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As of August 31, 2023</a:t>
            </a:r>
            <a:br>
              <a:rPr lang="en-US" sz="2400" ker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>
              <a:solidFill>
                <a:srgbClr val="002060"/>
              </a:solidFill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39722" y="2554222"/>
            <a:ext cx="7147410" cy="181220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503436" y="2554222"/>
            <a:ext cx="7147411" cy="1832820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77589" y="4661976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$17,411,328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$59,254,986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</a:t>
            </a: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Goal :                      &gt; 30% of G/F Exp.</a:t>
            </a:r>
          </a:p>
          <a:p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503438" y="4668801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98514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>
                <a:solidFill>
                  <a:srgbClr val="002060"/>
                </a:solidFill>
                <a:latin typeface="Times New Roman"/>
                <a:cs typeface="Times New Roman"/>
              </a:rPr>
              <a:t>% FY23 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870180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FY22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773058" y="8197131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/>
                <a:cs typeface="Times New Roman"/>
              </a:rPr>
              <a:t>$26M FY23 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317840" y="8210719"/>
            <a:ext cx="2644765" cy="1013317"/>
          </a:xfrm>
          <a:prstGeom prst="bevel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chemeClr val="bg1">
                <a:lumMod val="65000"/>
                <a:alpha val="94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$25M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905999" y="4767049"/>
            <a:ext cx="6229729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28,982,582 </a:t>
            </a:r>
            <a:r>
              <a:rPr lang="en-US" sz="25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3,247,644 </a:t>
            </a:r>
            <a:r>
              <a:rPr lang="en-US" sz="25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25,734,938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2109663" y="5143500"/>
            <a:ext cx="68075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August 31, 2023</a:t>
            </a:r>
            <a:br>
              <a:rPr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47581" y="2578222"/>
            <a:ext cx="7196419" cy="181062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06902" y="2563823"/>
            <a:ext cx="6828184" cy="1824493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47581" y="4550835"/>
            <a:ext cx="7196419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</a:t>
            </a: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17,411,328 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</a:t>
            </a: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$25,734,938 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547126"/>
            <a:ext cx="6828184" cy="323725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$3,728,904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59,070,859 - 5,873,700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8% FY23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7162" y="819383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79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8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10483" y="5131553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10483" y="6165755"/>
            <a:ext cx="71964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206902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508285" y="5418675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41266" y="961591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August 31, 2023</a:t>
            </a:r>
            <a:br>
              <a:rPr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586031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5" y="2580127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596984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$ 27,800,619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80045" y="4608434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$2,084,611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2084081" y="5298486"/>
            <a:ext cx="6860034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30588" y="6111157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9819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17871" y="5351473"/>
            <a:ext cx="6546303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$59,070,859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   $ 115,019,427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8a1d430-a50e-484c-b4d2-499916cee94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1897</Words>
  <Application>Microsoft Office PowerPoint</Application>
  <PresentationFormat>Custom</PresentationFormat>
  <Paragraphs>355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August 31, 2023</vt:lpstr>
      <vt:lpstr>INTERIM FINANCIAL REPORT (unaudited) As of August 31,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August 31,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Lynette Adams</cp:lastModifiedBy>
  <cp:revision>15</cp:revision>
  <cp:lastPrinted>2022-10-18T22:09:24Z</cp:lastPrinted>
  <dcterms:created xsi:type="dcterms:W3CDTF">2021-09-22T16:28:29Z</dcterms:created>
  <dcterms:modified xsi:type="dcterms:W3CDTF">2023-09-20T16:37:12Z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